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62" r:id="rId13"/>
    <p:sldId id="26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02"/>
  </p:normalViewPr>
  <p:slideViewPr>
    <p:cSldViewPr snapToGrid="0" snapToObjects="1">
      <p:cViewPr varScale="1">
        <p:scale>
          <a:sx n="115" d="100"/>
          <a:sy n="115" d="100"/>
        </p:scale>
        <p:origin x="4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717794-EFFE-A042-88BE-5F4668AC4607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334F474-656B-FB44-B799-05B442F3F0CB}">
      <dgm:prSet phldrT="[Text]" custT="1"/>
      <dgm:spPr/>
      <dgm:t>
        <a:bodyPr/>
        <a:lstStyle/>
        <a:p>
          <a:r>
            <a:rPr lang="en-GB" sz="1800" dirty="0"/>
            <a:t>Data Load</a:t>
          </a:r>
        </a:p>
      </dgm:t>
    </dgm:pt>
    <dgm:pt modelId="{C033FFBE-484D-2742-B9BD-8868858DCC6E}" type="parTrans" cxnId="{C8BAA173-856C-2648-A7BA-F553854668B0}">
      <dgm:prSet/>
      <dgm:spPr/>
      <dgm:t>
        <a:bodyPr/>
        <a:lstStyle/>
        <a:p>
          <a:endParaRPr lang="en-GB"/>
        </a:p>
      </dgm:t>
    </dgm:pt>
    <dgm:pt modelId="{2FDEE518-7A30-C148-AA29-6701ACD657EC}" type="sibTrans" cxnId="{C8BAA173-856C-2648-A7BA-F553854668B0}">
      <dgm:prSet/>
      <dgm:spPr/>
      <dgm:t>
        <a:bodyPr/>
        <a:lstStyle/>
        <a:p>
          <a:endParaRPr lang="en-GB"/>
        </a:p>
      </dgm:t>
    </dgm:pt>
    <dgm:pt modelId="{39FA4951-FF08-EF4C-975A-E88B2D61C37F}">
      <dgm:prSet phldrT="[Text]"/>
      <dgm:spPr/>
      <dgm:t>
        <a:bodyPr/>
        <a:lstStyle/>
        <a:p>
          <a:r>
            <a:rPr lang="en-GB" dirty="0"/>
            <a:t>Loading Application data </a:t>
          </a:r>
        </a:p>
      </dgm:t>
    </dgm:pt>
    <dgm:pt modelId="{46C37771-B3BD-1B44-B0D7-C505F922B3CF}" type="parTrans" cxnId="{33A33916-FF40-6B42-A352-F6D171FBC40C}">
      <dgm:prSet/>
      <dgm:spPr/>
      <dgm:t>
        <a:bodyPr/>
        <a:lstStyle/>
        <a:p>
          <a:endParaRPr lang="en-GB"/>
        </a:p>
      </dgm:t>
    </dgm:pt>
    <dgm:pt modelId="{11B2C196-D8B3-FE43-BB8F-BD47A8C83ACD}" type="sibTrans" cxnId="{33A33916-FF40-6B42-A352-F6D171FBC40C}">
      <dgm:prSet/>
      <dgm:spPr/>
      <dgm:t>
        <a:bodyPr/>
        <a:lstStyle/>
        <a:p>
          <a:endParaRPr lang="en-GB"/>
        </a:p>
      </dgm:t>
    </dgm:pt>
    <dgm:pt modelId="{57855CF9-7A0C-A042-B7B8-70C6DC96935C}">
      <dgm:prSet phldrT="[Text]" custT="1"/>
      <dgm:spPr/>
      <dgm:t>
        <a:bodyPr/>
        <a:lstStyle/>
        <a:p>
          <a:r>
            <a:rPr lang="en-GB" sz="2000" dirty="0"/>
            <a:t>Data </a:t>
          </a:r>
        </a:p>
        <a:p>
          <a:r>
            <a:rPr lang="en-GB" sz="2000" dirty="0"/>
            <a:t>Clean</a:t>
          </a:r>
        </a:p>
      </dgm:t>
    </dgm:pt>
    <dgm:pt modelId="{C1352F3E-FF95-0C4B-B8C4-EBD99F74CC68}" type="parTrans" cxnId="{03C8A37E-EAB8-5F4A-996E-5483A63795C3}">
      <dgm:prSet/>
      <dgm:spPr/>
      <dgm:t>
        <a:bodyPr/>
        <a:lstStyle/>
        <a:p>
          <a:endParaRPr lang="en-GB"/>
        </a:p>
      </dgm:t>
    </dgm:pt>
    <dgm:pt modelId="{5F9BEA1C-BBE8-DA4C-B0E6-A16EC150D497}" type="sibTrans" cxnId="{03C8A37E-EAB8-5F4A-996E-5483A63795C3}">
      <dgm:prSet/>
      <dgm:spPr/>
      <dgm:t>
        <a:bodyPr/>
        <a:lstStyle/>
        <a:p>
          <a:endParaRPr lang="en-GB"/>
        </a:p>
      </dgm:t>
    </dgm:pt>
    <dgm:pt modelId="{2DA0089F-BC62-074E-B27D-AA1E2667CD75}">
      <dgm:prSet phldrT="[Text]"/>
      <dgm:spPr/>
      <dgm:t>
        <a:bodyPr/>
        <a:lstStyle/>
        <a:p>
          <a:r>
            <a:rPr lang="en-GB" dirty="0"/>
            <a:t>Analysing percentage of NAN’s</a:t>
          </a:r>
        </a:p>
      </dgm:t>
    </dgm:pt>
    <dgm:pt modelId="{F974C2F7-0D8D-5547-839C-BDFE8C492ECE}" type="parTrans" cxnId="{ED81065C-000E-A444-B615-ACF3735CC386}">
      <dgm:prSet/>
      <dgm:spPr/>
      <dgm:t>
        <a:bodyPr/>
        <a:lstStyle/>
        <a:p>
          <a:endParaRPr lang="en-GB"/>
        </a:p>
      </dgm:t>
    </dgm:pt>
    <dgm:pt modelId="{75256EE7-A7C1-5B46-84CD-01B10038B15A}" type="sibTrans" cxnId="{ED81065C-000E-A444-B615-ACF3735CC386}">
      <dgm:prSet/>
      <dgm:spPr/>
      <dgm:t>
        <a:bodyPr/>
        <a:lstStyle/>
        <a:p>
          <a:endParaRPr lang="en-GB"/>
        </a:p>
      </dgm:t>
    </dgm:pt>
    <dgm:pt modelId="{16547BA0-95F3-F149-BDA8-E0B7D3B7C999}">
      <dgm:prSet phldrT="[Text]"/>
      <dgm:spPr/>
      <dgm:t>
        <a:bodyPr/>
        <a:lstStyle/>
        <a:p>
          <a:r>
            <a:rPr lang="en-GB" dirty="0"/>
            <a:t>Dropping the columns greater than 15%</a:t>
          </a:r>
        </a:p>
      </dgm:t>
    </dgm:pt>
    <dgm:pt modelId="{05F72767-E8D0-C24F-9D40-2F7422F755D3}" type="parTrans" cxnId="{F5191B80-0CA9-3543-9229-DEF61595266A}">
      <dgm:prSet/>
      <dgm:spPr/>
      <dgm:t>
        <a:bodyPr/>
        <a:lstStyle/>
        <a:p>
          <a:endParaRPr lang="en-GB"/>
        </a:p>
      </dgm:t>
    </dgm:pt>
    <dgm:pt modelId="{311CCE67-AA31-FB46-A52A-228C23D14A02}" type="sibTrans" cxnId="{F5191B80-0CA9-3543-9229-DEF61595266A}">
      <dgm:prSet/>
      <dgm:spPr/>
      <dgm:t>
        <a:bodyPr/>
        <a:lstStyle/>
        <a:p>
          <a:endParaRPr lang="en-GB"/>
        </a:p>
      </dgm:t>
    </dgm:pt>
    <dgm:pt modelId="{03437D1D-45E6-3047-AF54-8EB6B9F82A2A}">
      <dgm:prSet phldrT="[Text]" custT="1"/>
      <dgm:spPr/>
      <dgm:t>
        <a:bodyPr/>
        <a:lstStyle/>
        <a:p>
          <a:r>
            <a:rPr lang="en-GB" sz="1600" dirty="0"/>
            <a:t>Analysis &amp; Decision</a:t>
          </a:r>
        </a:p>
      </dgm:t>
    </dgm:pt>
    <dgm:pt modelId="{B3DFAD4F-DDCB-4D44-8E37-C1686843B8BC}" type="parTrans" cxnId="{3F2B6560-BEC6-5A4C-B947-ECB585E7F27D}">
      <dgm:prSet/>
      <dgm:spPr/>
      <dgm:t>
        <a:bodyPr/>
        <a:lstStyle/>
        <a:p>
          <a:endParaRPr lang="en-GB"/>
        </a:p>
      </dgm:t>
    </dgm:pt>
    <dgm:pt modelId="{1F40AF3E-582C-4942-9206-4BBDDA672ACB}" type="sibTrans" cxnId="{3F2B6560-BEC6-5A4C-B947-ECB585E7F27D}">
      <dgm:prSet/>
      <dgm:spPr/>
      <dgm:t>
        <a:bodyPr/>
        <a:lstStyle/>
        <a:p>
          <a:endParaRPr lang="en-GB"/>
        </a:p>
      </dgm:t>
    </dgm:pt>
    <dgm:pt modelId="{BA55663D-8307-7E40-92A9-1E9DD61818A9}">
      <dgm:prSet phldrT="[Text]" custT="1"/>
      <dgm:spPr/>
      <dgm:t>
        <a:bodyPr/>
        <a:lstStyle/>
        <a:p>
          <a:r>
            <a:rPr lang="en-GB" sz="1600" dirty="0"/>
            <a:t>Allocating bins to the continuous variables such as salary and performing the analysis.</a:t>
          </a:r>
        </a:p>
      </dgm:t>
    </dgm:pt>
    <dgm:pt modelId="{10F98057-744F-8046-A739-1DA80D879CA2}" type="parTrans" cxnId="{D8D25444-E3EC-444E-8C04-DBAD0AA129A9}">
      <dgm:prSet/>
      <dgm:spPr/>
      <dgm:t>
        <a:bodyPr/>
        <a:lstStyle/>
        <a:p>
          <a:endParaRPr lang="en-GB"/>
        </a:p>
      </dgm:t>
    </dgm:pt>
    <dgm:pt modelId="{BE4D05A9-CBFA-644C-9AE9-22E914E70996}" type="sibTrans" cxnId="{D8D25444-E3EC-444E-8C04-DBAD0AA129A9}">
      <dgm:prSet/>
      <dgm:spPr/>
      <dgm:t>
        <a:bodyPr/>
        <a:lstStyle/>
        <a:p>
          <a:endParaRPr lang="en-GB"/>
        </a:p>
      </dgm:t>
    </dgm:pt>
    <dgm:pt modelId="{99C6218F-D666-EA47-B42B-C28A6184E974}">
      <dgm:prSet phldrT="[Text]" custT="1"/>
      <dgm:spPr/>
      <dgm:t>
        <a:bodyPr/>
        <a:lstStyle/>
        <a:p>
          <a:r>
            <a:rPr lang="en-GB" sz="1600" dirty="0"/>
            <a:t>Plotting histograms and density plot to analyse continuous variables. </a:t>
          </a:r>
        </a:p>
      </dgm:t>
    </dgm:pt>
    <dgm:pt modelId="{3AB993D4-188A-EB49-B03E-B557944BBE48}" type="parTrans" cxnId="{CEF37BC5-2180-2943-BCA1-5560F32C62CB}">
      <dgm:prSet/>
      <dgm:spPr/>
      <dgm:t>
        <a:bodyPr/>
        <a:lstStyle/>
        <a:p>
          <a:endParaRPr lang="en-GB"/>
        </a:p>
      </dgm:t>
    </dgm:pt>
    <dgm:pt modelId="{7050647D-AC17-ED4F-B34E-C9033D096563}" type="sibTrans" cxnId="{CEF37BC5-2180-2943-BCA1-5560F32C62CB}">
      <dgm:prSet/>
      <dgm:spPr/>
      <dgm:t>
        <a:bodyPr/>
        <a:lstStyle/>
        <a:p>
          <a:endParaRPr lang="en-GB"/>
        </a:p>
      </dgm:t>
    </dgm:pt>
    <dgm:pt modelId="{678B3AA2-F12D-E645-9833-B8A94A1EBEFA}">
      <dgm:prSet phldrT="[Text]"/>
      <dgm:spPr/>
      <dgm:t>
        <a:bodyPr/>
        <a:lstStyle/>
        <a:p>
          <a:r>
            <a:rPr lang="en-GB" dirty="0"/>
            <a:t>Merging certain columns </a:t>
          </a:r>
        </a:p>
      </dgm:t>
    </dgm:pt>
    <dgm:pt modelId="{A323770C-BFCD-8149-914A-F6E97C389F35}" type="parTrans" cxnId="{A810D230-242F-D545-9334-D5B6C14E48E2}">
      <dgm:prSet/>
      <dgm:spPr/>
      <dgm:t>
        <a:bodyPr/>
        <a:lstStyle/>
        <a:p>
          <a:endParaRPr lang="en-GB"/>
        </a:p>
      </dgm:t>
    </dgm:pt>
    <dgm:pt modelId="{1F21249B-F633-6E40-9BE2-E2BBF42DF7CC}" type="sibTrans" cxnId="{A810D230-242F-D545-9334-D5B6C14E48E2}">
      <dgm:prSet/>
      <dgm:spPr/>
      <dgm:t>
        <a:bodyPr/>
        <a:lstStyle/>
        <a:p>
          <a:endParaRPr lang="en-GB"/>
        </a:p>
      </dgm:t>
    </dgm:pt>
    <dgm:pt modelId="{C6FD4E92-565B-3F46-98D0-6BA7FA42C965}">
      <dgm:prSet phldrT="[Text]"/>
      <dgm:spPr/>
      <dgm:t>
        <a:bodyPr/>
        <a:lstStyle/>
        <a:p>
          <a:r>
            <a:rPr lang="en-GB" dirty="0"/>
            <a:t>Checking Data imbalance for Target O, 1 </a:t>
          </a:r>
        </a:p>
      </dgm:t>
    </dgm:pt>
    <dgm:pt modelId="{F96BCCBD-DFFC-044D-A430-EA73F4D23548}" type="parTrans" cxnId="{8204B403-4217-3242-B2DA-ADC4C809D359}">
      <dgm:prSet/>
      <dgm:spPr/>
      <dgm:t>
        <a:bodyPr/>
        <a:lstStyle/>
        <a:p>
          <a:endParaRPr lang="en-GB"/>
        </a:p>
      </dgm:t>
    </dgm:pt>
    <dgm:pt modelId="{7B163050-4968-014B-AFD8-AB4F79A5A1FB}" type="sibTrans" cxnId="{8204B403-4217-3242-B2DA-ADC4C809D359}">
      <dgm:prSet/>
      <dgm:spPr/>
      <dgm:t>
        <a:bodyPr/>
        <a:lstStyle/>
        <a:p>
          <a:endParaRPr lang="en-GB"/>
        </a:p>
      </dgm:t>
    </dgm:pt>
    <dgm:pt modelId="{2869B816-8837-A24F-8D20-DE9A29069537}">
      <dgm:prSet phldrT="[Text]"/>
      <dgm:spPr/>
      <dgm:t>
        <a:bodyPr/>
        <a:lstStyle/>
        <a:p>
          <a:r>
            <a:rPr lang="en-GB" dirty="0"/>
            <a:t>Segregating the Data into defaulters vs non defaulters . </a:t>
          </a:r>
        </a:p>
      </dgm:t>
    </dgm:pt>
    <dgm:pt modelId="{0860378D-6A7B-6343-B172-78975DA5F4D6}" type="parTrans" cxnId="{2BB41DB2-4937-684B-AB40-29FD0946BEF9}">
      <dgm:prSet/>
      <dgm:spPr/>
      <dgm:t>
        <a:bodyPr/>
        <a:lstStyle/>
        <a:p>
          <a:endParaRPr lang="en-GB"/>
        </a:p>
      </dgm:t>
    </dgm:pt>
    <dgm:pt modelId="{3C1F73A3-AE53-C445-840C-DC77FB167722}" type="sibTrans" cxnId="{2BB41DB2-4937-684B-AB40-29FD0946BEF9}">
      <dgm:prSet/>
      <dgm:spPr/>
      <dgm:t>
        <a:bodyPr/>
        <a:lstStyle/>
        <a:p>
          <a:endParaRPr lang="en-GB"/>
        </a:p>
      </dgm:t>
    </dgm:pt>
    <dgm:pt modelId="{925D5F5F-AA45-B74A-8ADF-A0490A482A72}">
      <dgm:prSet phldrT="[Text]"/>
      <dgm:spPr/>
      <dgm:t>
        <a:bodyPr/>
        <a:lstStyle/>
        <a:p>
          <a:r>
            <a:rPr lang="en-GB" dirty="0"/>
            <a:t>Analysing each column accordingly.  </a:t>
          </a:r>
        </a:p>
      </dgm:t>
    </dgm:pt>
    <dgm:pt modelId="{5CA6D1E5-9E3C-864C-8BD1-6D4E6ACB3D44}" type="parTrans" cxnId="{5147A993-A6EB-4542-B4B7-2196F20FCF63}">
      <dgm:prSet/>
      <dgm:spPr/>
      <dgm:t>
        <a:bodyPr/>
        <a:lstStyle/>
        <a:p>
          <a:endParaRPr lang="en-GB"/>
        </a:p>
      </dgm:t>
    </dgm:pt>
    <dgm:pt modelId="{872051CC-B06B-BD48-B6E5-D6684E6A7932}" type="sibTrans" cxnId="{5147A993-A6EB-4542-B4B7-2196F20FCF63}">
      <dgm:prSet/>
      <dgm:spPr/>
      <dgm:t>
        <a:bodyPr/>
        <a:lstStyle/>
        <a:p>
          <a:endParaRPr lang="en-GB"/>
        </a:p>
      </dgm:t>
    </dgm:pt>
    <dgm:pt modelId="{1BFAAB9D-8E0E-B14B-9226-F9C7A9CC49F1}">
      <dgm:prSet phldrT="[Text]" custT="1"/>
      <dgm:spPr/>
      <dgm:t>
        <a:bodyPr/>
        <a:lstStyle/>
        <a:p>
          <a:r>
            <a:rPr lang="en-GB" sz="1600" dirty="0"/>
            <a:t>Finally performing correlation to find out the columns that affect the decision.</a:t>
          </a:r>
        </a:p>
      </dgm:t>
    </dgm:pt>
    <dgm:pt modelId="{2669DE1E-E5F2-9C42-983F-4674BCA592BD}" type="parTrans" cxnId="{118D526B-2210-F944-B2DB-E409D2864766}">
      <dgm:prSet/>
      <dgm:spPr/>
      <dgm:t>
        <a:bodyPr/>
        <a:lstStyle/>
        <a:p>
          <a:endParaRPr lang="en-GB"/>
        </a:p>
      </dgm:t>
    </dgm:pt>
    <dgm:pt modelId="{38C7E202-BE33-BC47-940E-18B0C5D3F175}" type="sibTrans" cxnId="{118D526B-2210-F944-B2DB-E409D2864766}">
      <dgm:prSet/>
      <dgm:spPr/>
      <dgm:t>
        <a:bodyPr/>
        <a:lstStyle/>
        <a:p>
          <a:endParaRPr lang="en-GB"/>
        </a:p>
      </dgm:t>
    </dgm:pt>
    <dgm:pt modelId="{860C7FD3-A8AF-4C41-8C34-31F2E6B744B9}">
      <dgm:prSet phldrT="[Text]" custT="1"/>
      <dgm:spPr/>
      <dgm:t>
        <a:bodyPr/>
        <a:lstStyle/>
        <a:p>
          <a:endParaRPr lang="en-GB" sz="1600" dirty="0"/>
        </a:p>
      </dgm:t>
    </dgm:pt>
    <dgm:pt modelId="{4C61042A-83AF-8340-8168-908EF86985E1}" type="sibTrans" cxnId="{DA5269B7-7BBB-A64C-8274-D0BB5344099A}">
      <dgm:prSet/>
      <dgm:spPr/>
      <dgm:t>
        <a:bodyPr/>
        <a:lstStyle/>
        <a:p>
          <a:endParaRPr lang="en-GB"/>
        </a:p>
      </dgm:t>
    </dgm:pt>
    <dgm:pt modelId="{24C117A3-8D34-C343-94B2-B7D7A462BFD8}" type="parTrans" cxnId="{DA5269B7-7BBB-A64C-8274-D0BB5344099A}">
      <dgm:prSet/>
      <dgm:spPr/>
      <dgm:t>
        <a:bodyPr/>
        <a:lstStyle/>
        <a:p>
          <a:endParaRPr lang="en-GB"/>
        </a:p>
      </dgm:t>
    </dgm:pt>
    <dgm:pt modelId="{3B5A8A99-C625-F64D-BF3D-A6E96D03C6B7}">
      <dgm:prSet phldrT="[Text]" custT="1"/>
      <dgm:spPr/>
      <dgm:t>
        <a:bodyPr/>
        <a:lstStyle/>
        <a:p>
          <a:endParaRPr lang="en-GB" sz="1600" dirty="0"/>
        </a:p>
      </dgm:t>
    </dgm:pt>
    <dgm:pt modelId="{D64447C6-E791-FF4B-97F3-4511655BF393}" type="parTrans" cxnId="{9DBE0D00-C9A5-2448-8FC2-AF54B852FDF1}">
      <dgm:prSet/>
      <dgm:spPr/>
    </dgm:pt>
    <dgm:pt modelId="{EF6498F3-6E83-304C-BB61-951E723F07E9}" type="sibTrans" cxnId="{9DBE0D00-C9A5-2448-8FC2-AF54B852FDF1}">
      <dgm:prSet/>
      <dgm:spPr/>
    </dgm:pt>
    <dgm:pt modelId="{6075BC2C-CF40-B841-A509-48CC8FB68F52}" type="pres">
      <dgm:prSet presAssocID="{08717794-EFFE-A042-88BE-5F4668AC4607}" presName="linearFlow" presStyleCnt="0">
        <dgm:presLayoutVars>
          <dgm:dir/>
          <dgm:animLvl val="lvl"/>
          <dgm:resizeHandles val="exact"/>
        </dgm:presLayoutVars>
      </dgm:prSet>
      <dgm:spPr/>
    </dgm:pt>
    <dgm:pt modelId="{3E98B48C-56FA-CF4D-AFEF-8DEF1BC9FDF1}" type="pres">
      <dgm:prSet presAssocID="{5334F474-656B-FB44-B799-05B442F3F0CB}" presName="composite" presStyleCnt="0"/>
      <dgm:spPr/>
    </dgm:pt>
    <dgm:pt modelId="{6671C163-4ABA-F44B-AFBA-E6F7C0800939}" type="pres">
      <dgm:prSet presAssocID="{5334F474-656B-FB44-B799-05B442F3F0CB}" presName="parentText" presStyleLbl="alignNode1" presStyleIdx="0" presStyleCnt="3" custScaleY="58008">
        <dgm:presLayoutVars>
          <dgm:chMax val="1"/>
          <dgm:bulletEnabled val="1"/>
        </dgm:presLayoutVars>
      </dgm:prSet>
      <dgm:spPr/>
    </dgm:pt>
    <dgm:pt modelId="{21FD16CE-9BF3-1844-9C0C-03ABADE469C4}" type="pres">
      <dgm:prSet presAssocID="{5334F474-656B-FB44-B799-05B442F3F0CB}" presName="descendantText" presStyleLbl="alignAcc1" presStyleIdx="0" presStyleCnt="3" custScaleY="42501" custLinFactNeighborX="0" custLinFactNeighborY="-30556">
        <dgm:presLayoutVars>
          <dgm:bulletEnabled val="1"/>
        </dgm:presLayoutVars>
      </dgm:prSet>
      <dgm:spPr/>
    </dgm:pt>
    <dgm:pt modelId="{BA0A5698-7780-BE44-B290-65292164431E}" type="pres">
      <dgm:prSet presAssocID="{2FDEE518-7A30-C148-AA29-6701ACD657EC}" presName="sp" presStyleCnt="0"/>
      <dgm:spPr/>
    </dgm:pt>
    <dgm:pt modelId="{0610E9AC-07BD-3A4B-8A73-2BF60570F107}" type="pres">
      <dgm:prSet presAssocID="{57855CF9-7A0C-A042-B7B8-70C6DC96935C}" presName="composite" presStyleCnt="0"/>
      <dgm:spPr/>
    </dgm:pt>
    <dgm:pt modelId="{C3A451E0-A0FE-BC4E-BF2E-A91E7A40CEAE}" type="pres">
      <dgm:prSet presAssocID="{57855CF9-7A0C-A042-B7B8-70C6DC96935C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F0392524-0312-9943-9F2F-AF585A7F6DF6}" type="pres">
      <dgm:prSet presAssocID="{57855CF9-7A0C-A042-B7B8-70C6DC96935C}" presName="descendantText" presStyleLbl="alignAcc1" presStyleIdx="1" presStyleCnt="3">
        <dgm:presLayoutVars>
          <dgm:bulletEnabled val="1"/>
        </dgm:presLayoutVars>
      </dgm:prSet>
      <dgm:spPr/>
    </dgm:pt>
    <dgm:pt modelId="{B5E5C8BA-EE9A-F54E-9954-B41FF599357A}" type="pres">
      <dgm:prSet presAssocID="{5F9BEA1C-BBE8-DA4C-B0E6-A16EC150D497}" presName="sp" presStyleCnt="0"/>
      <dgm:spPr/>
    </dgm:pt>
    <dgm:pt modelId="{09599F63-297D-9640-8D83-4C1473D6D3D1}" type="pres">
      <dgm:prSet presAssocID="{03437D1D-45E6-3047-AF54-8EB6B9F82A2A}" presName="composite" presStyleCnt="0"/>
      <dgm:spPr/>
    </dgm:pt>
    <dgm:pt modelId="{74434DD7-EB96-C046-8DC5-13A9F8231D3A}" type="pres">
      <dgm:prSet presAssocID="{03437D1D-45E6-3047-AF54-8EB6B9F82A2A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AFC32360-A185-2C43-A892-62D4DAB699A7}" type="pres">
      <dgm:prSet presAssocID="{03437D1D-45E6-3047-AF54-8EB6B9F82A2A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9DBE0D00-C9A5-2448-8FC2-AF54B852FDF1}" srcId="{03437D1D-45E6-3047-AF54-8EB6B9F82A2A}" destId="{3B5A8A99-C625-F64D-BF3D-A6E96D03C6B7}" srcOrd="3" destOrd="0" parTransId="{D64447C6-E791-FF4B-97F3-4511655BF393}" sibTransId="{EF6498F3-6E83-304C-BB61-951E723F07E9}"/>
    <dgm:cxn modelId="{8204B403-4217-3242-B2DA-ADC4C809D359}" srcId="{57855CF9-7A0C-A042-B7B8-70C6DC96935C}" destId="{C6FD4E92-565B-3F46-98D0-6BA7FA42C965}" srcOrd="3" destOrd="0" parTransId="{F96BCCBD-DFFC-044D-A430-EA73F4D23548}" sibTransId="{7B163050-4968-014B-AFD8-AB4F79A5A1FB}"/>
    <dgm:cxn modelId="{03FC1906-ABFA-8144-B6E6-DE45BE23E42F}" type="presOf" srcId="{2DA0089F-BC62-074E-B27D-AA1E2667CD75}" destId="{F0392524-0312-9943-9F2F-AF585A7F6DF6}" srcOrd="0" destOrd="0" presId="urn:microsoft.com/office/officeart/2005/8/layout/chevron2"/>
    <dgm:cxn modelId="{52B7440B-9A32-384E-87EA-94A697B6389B}" type="presOf" srcId="{57855CF9-7A0C-A042-B7B8-70C6DC96935C}" destId="{C3A451E0-A0FE-BC4E-BF2E-A91E7A40CEAE}" srcOrd="0" destOrd="0" presId="urn:microsoft.com/office/officeart/2005/8/layout/chevron2"/>
    <dgm:cxn modelId="{33A33916-FF40-6B42-A352-F6D171FBC40C}" srcId="{5334F474-656B-FB44-B799-05B442F3F0CB}" destId="{39FA4951-FF08-EF4C-975A-E88B2D61C37F}" srcOrd="0" destOrd="0" parTransId="{46C37771-B3BD-1B44-B0D7-C505F922B3CF}" sibTransId="{11B2C196-D8B3-FE43-BB8F-BD47A8C83ACD}"/>
    <dgm:cxn modelId="{12D2C01C-3410-E744-8887-1C103E2DF34D}" type="presOf" srcId="{BA55663D-8307-7E40-92A9-1E9DD61818A9}" destId="{AFC32360-A185-2C43-A892-62D4DAB699A7}" srcOrd="0" destOrd="0" presId="urn:microsoft.com/office/officeart/2005/8/layout/chevron2"/>
    <dgm:cxn modelId="{8B5D7420-8D44-C84E-B9A3-A164191D42D5}" type="presOf" srcId="{1BFAAB9D-8E0E-B14B-9226-F9C7A9CC49F1}" destId="{AFC32360-A185-2C43-A892-62D4DAB699A7}" srcOrd="0" destOrd="4" presId="urn:microsoft.com/office/officeart/2005/8/layout/chevron2"/>
    <dgm:cxn modelId="{A52D4D21-1A60-CA42-9BE6-CA9E1BA6E3F4}" type="presOf" srcId="{860C7FD3-A8AF-4C41-8C34-31F2E6B744B9}" destId="{AFC32360-A185-2C43-A892-62D4DAB699A7}" srcOrd="0" destOrd="1" presId="urn:microsoft.com/office/officeart/2005/8/layout/chevron2"/>
    <dgm:cxn modelId="{A810D230-242F-D545-9334-D5B6C14E48E2}" srcId="{57855CF9-7A0C-A042-B7B8-70C6DC96935C}" destId="{678B3AA2-F12D-E645-9833-B8A94A1EBEFA}" srcOrd="2" destOrd="0" parTransId="{A323770C-BFCD-8149-914A-F6E97C389F35}" sibTransId="{1F21249B-F633-6E40-9BE2-E2BBF42DF7CC}"/>
    <dgm:cxn modelId="{D8D25444-E3EC-444E-8C04-DBAD0AA129A9}" srcId="{03437D1D-45E6-3047-AF54-8EB6B9F82A2A}" destId="{BA55663D-8307-7E40-92A9-1E9DD61818A9}" srcOrd="0" destOrd="0" parTransId="{10F98057-744F-8046-A739-1DA80D879CA2}" sibTransId="{BE4D05A9-CBFA-644C-9AE9-22E914E70996}"/>
    <dgm:cxn modelId="{94193B4D-8C45-DD45-A454-DB5442EBCEB0}" type="presOf" srcId="{08717794-EFFE-A042-88BE-5F4668AC4607}" destId="{6075BC2C-CF40-B841-A509-48CC8FB68F52}" srcOrd="0" destOrd="0" presId="urn:microsoft.com/office/officeart/2005/8/layout/chevron2"/>
    <dgm:cxn modelId="{7293844D-F07A-9745-B760-4CA19148435F}" type="presOf" srcId="{C6FD4E92-565B-3F46-98D0-6BA7FA42C965}" destId="{F0392524-0312-9943-9F2F-AF585A7F6DF6}" srcOrd="0" destOrd="3" presId="urn:microsoft.com/office/officeart/2005/8/layout/chevron2"/>
    <dgm:cxn modelId="{ED81065C-000E-A444-B615-ACF3735CC386}" srcId="{57855CF9-7A0C-A042-B7B8-70C6DC96935C}" destId="{2DA0089F-BC62-074E-B27D-AA1E2667CD75}" srcOrd="0" destOrd="0" parTransId="{F974C2F7-0D8D-5547-839C-BDFE8C492ECE}" sibTransId="{75256EE7-A7C1-5B46-84CD-01B10038B15A}"/>
    <dgm:cxn modelId="{12E84E5D-89B1-744C-88C0-D8CA0C18AF66}" type="presOf" srcId="{3B5A8A99-C625-F64D-BF3D-A6E96D03C6B7}" destId="{AFC32360-A185-2C43-A892-62D4DAB699A7}" srcOrd="0" destOrd="3" presId="urn:microsoft.com/office/officeart/2005/8/layout/chevron2"/>
    <dgm:cxn modelId="{3F2B6560-BEC6-5A4C-B947-ECB585E7F27D}" srcId="{08717794-EFFE-A042-88BE-5F4668AC4607}" destId="{03437D1D-45E6-3047-AF54-8EB6B9F82A2A}" srcOrd="2" destOrd="0" parTransId="{B3DFAD4F-DDCB-4D44-8E37-C1686843B8BC}" sibTransId="{1F40AF3E-582C-4942-9206-4BBDDA672ACB}"/>
    <dgm:cxn modelId="{118D526B-2210-F944-B2DB-E409D2864766}" srcId="{03437D1D-45E6-3047-AF54-8EB6B9F82A2A}" destId="{1BFAAB9D-8E0E-B14B-9226-F9C7A9CC49F1}" srcOrd="4" destOrd="0" parTransId="{2669DE1E-E5F2-9C42-983F-4674BCA592BD}" sibTransId="{38C7E202-BE33-BC47-940E-18B0C5D3F175}"/>
    <dgm:cxn modelId="{C8BAA173-856C-2648-A7BA-F553854668B0}" srcId="{08717794-EFFE-A042-88BE-5F4668AC4607}" destId="{5334F474-656B-FB44-B799-05B442F3F0CB}" srcOrd="0" destOrd="0" parTransId="{C033FFBE-484D-2742-B9BD-8868858DCC6E}" sibTransId="{2FDEE518-7A30-C148-AA29-6701ACD657EC}"/>
    <dgm:cxn modelId="{03C8A37E-EAB8-5F4A-996E-5483A63795C3}" srcId="{08717794-EFFE-A042-88BE-5F4668AC4607}" destId="{57855CF9-7A0C-A042-B7B8-70C6DC96935C}" srcOrd="1" destOrd="0" parTransId="{C1352F3E-FF95-0C4B-B8C4-EBD99F74CC68}" sibTransId="{5F9BEA1C-BBE8-DA4C-B0E6-A16EC150D497}"/>
    <dgm:cxn modelId="{F5191B80-0CA9-3543-9229-DEF61595266A}" srcId="{57855CF9-7A0C-A042-B7B8-70C6DC96935C}" destId="{16547BA0-95F3-F149-BDA8-E0B7D3B7C999}" srcOrd="1" destOrd="0" parTransId="{05F72767-E8D0-C24F-9D40-2F7422F755D3}" sibTransId="{311CCE67-AA31-FB46-A52A-228C23D14A02}"/>
    <dgm:cxn modelId="{E46D5E82-B347-F342-B499-86F484FCB4A9}" type="presOf" srcId="{678B3AA2-F12D-E645-9833-B8A94A1EBEFA}" destId="{F0392524-0312-9943-9F2F-AF585A7F6DF6}" srcOrd="0" destOrd="2" presId="urn:microsoft.com/office/officeart/2005/8/layout/chevron2"/>
    <dgm:cxn modelId="{1181CC8C-5BC9-4E41-A1A0-699BC8F31DCD}" type="presOf" srcId="{99C6218F-D666-EA47-B42B-C28A6184E974}" destId="{AFC32360-A185-2C43-A892-62D4DAB699A7}" srcOrd="0" destOrd="2" presId="urn:microsoft.com/office/officeart/2005/8/layout/chevron2"/>
    <dgm:cxn modelId="{5147A993-A6EB-4542-B4B7-2196F20FCF63}" srcId="{57855CF9-7A0C-A042-B7B8-70C6DC96935C}" destId="{925D5F5F-AA45-B74A-8ADF-A0490A482A72}" srcOrd="5" destOrd="0" parTransId="{5CA6D1E5-9E3C-864C-8BD1-6D4E6ACB3D44}" sibTransId="{872051CC-B06B-BD48-B6E5-D6684E6A7932}"/>
    <dgm:cxn modelId="{951607AC-757C-EB4F-991E-7EDF6FC371AE}" type="presOf" srcId="{2869B816-8837-A24F-8D20-DE9A29069537}" destId="{F0392524-0312-9943-9F2F-AF585A7F6DF6}" srcOrd="0" destOrd="4" presId="urn:microsoft.com/office/officeart/2005/8/layout/chevron2"/>
    <dgm:cxn modelId="{2BB41DB2-4937-684B-AB40-29FD0946BEF9}" srcId="{57855CF9-7A0C-A042-B7B8-70C6DC96935C}" destId="{2869B816-8837-A24F-8D20-DE9A29069537}" srcOrd="4" destOrd="0" parTransId="{0860378D-6A7B-6343-B172-78975DA5F4D6}" sibTransId="{3C1F73A3-AE53-C445-840C-DC77FB167722}"/>
    <dgm:cxn modelId="{DA5269B7-7BBB-A64C-8274-D0BB5344099A}" srcId="{03437D1D-45E6-3047-AF54-8EB6B9F82A2A}" destId="{860C7FD3-A8AF-4C41-8C34-31F2E6B744B9}" srcOrd="1" destOrd="0" parTransId="{24C117A3-8D34-C343-94B2-B7D7A462BFD8}" sibTransId="{4C61042A-83AF-8340-8168-908EF86985E1}"/>
    <dgm:cxn modelId="{CEF37BC5-2180-2943-BCA1-5560F32C62CB}" srcId="{03437D1D-45E6-3047-AF54-8EB6B9F82A2A}" destId="{99C6218F-D666-EA47-B42B-C28A6184E974}" srcOrd="2" destOrd="0" parTransId="{3AB993D4-188A-EB49-B03E-B557944BBE48}" sibTransId="{7050647D-AC17-ED4F-B34E-C9033D096563}"/>
    <dgm:cxn modelId="{66270DCE-681D-EE49-92B0-F8F143532C10}" type="presOf" srcId="{16547BA0-95F3-F149-BDA8-E0B7D3B7C999}" destId="{F0392524-0312-9943-9F2F-AF585A7F6DF6}" srcOrd="0" destOrd="1" presId="urn:microsoft.com/office/officeart/2005/8/layout/chevron2"/>
    <dgm:cxn modelId="{82E287E0-4C7D-DD45-9CCE-D4445E1C4363}" type="presOf" srcId="{03437D1D-45E6-3047-AF54-8EB6B9F82A2A}" destId="{74434DD7-EB96-C046-8DC5-13A9F8231D3A}" srcOrd="0" destOrd="0" presId="urn:microsoft.com/office/officeart/2005/8/layout/chevron2"/>
    <dgm:cxn modelId="{093BB6EB-02F2-824B-BD35-B758F5F4769E}" type="presOf" srcId="{925D5F5F-AA45-B74A-8ADF-A0490A482A72}" destId="{F0392524-0312-9943-9F2F-AF585A7F6DF6}" srcOrd="0" destOrd="5" presId="urn:microsoft.com/office/officeart/2005/8/layout/chevron2"/>
    <dgm:cxn modelId="{1DD6C5F2-8B3F-6A4A-9B4F-568B912C506E}" type="presOf" srcId="{5334F474-656B-FB44-B799-05B442F3F0CB}" destId="{6671C163-4ABA-F44B-AFBA-E6F7C0800939}" srcOrd="0" destOrd="0" presId="urn:microsoft.com/office/officeart/2005/8/layout/chevron2"/>
    <dgm:cxn modelId="{BC5281FE-C602-7940-886E-4BFD8942F872}" type="presOf" srcId="{39FA4951-FF08-EF4C-975A-E88B2D61C37F}" destId="{21FD16CE-9BF3-1844-9C0C-03ABADE469C4}" srcOrd="0" destOrd="0" presId="urn:microsoft.com/office/officeart/2005/8/layout/chevron2"/>
    <dgm:cxn modelId="{6E2943E0-CA6D-4C4B-8368-64E8D7ED4E96}" type="presParOf" srcId="{6075BC2C-CF40-B841-A509-48CC8FB68F52}" destId="{3E98B48C-56FA-CF4D-AFEF-8DEF1BC9FDF1}" srcOrd="0" destOrd="0" presId="urn:microsoft.com/office/officeart/2005/8/layout/chevron2"/>
    <dgm:cxn modelId="{64E56266-A6D9-334E-A9BB-724196EF5557}" type="presParOf" srcId="{3E98B48C-56FA-CF4D-AFEF-8DEF1BC9FDF1}" destId="{6671C163-4ABA-F44B-AFBA-E6F7C0800939}" srcOrd="0" destOrd="0" presId="urn:microsoft.com/office/officeart/2005/8/layout/chevron2"/>
    <dgm:cxn modelId="{B2D95BE6-2014-4D45-BEE2-325A0327F9A7}" type="presParOf" srcId="{3E98B48C-56FA-CF4D-AFEF-8DEF1BC9FDF1}" destId="{21FD16CE-9BF3-1844-9C0C-03ABADE469C4}" srcOrd="1" destOrd="0" presId="urn:microsoft.com/office/officeart/2005/8/layout/chevron2"/>
    <dgm:cxn modelId="{953FC597-6179-0643-8147-6748323C352E}" type="presParOf" srcId="{6075BC2C-CF40-B841-A509-48CC8FB68F52}" destId="{BA0A5698-7780-BE44-B290-65292164431E}" srcOrd="1" destOrd="0" presId="urn:microsoft.com/office/officeart/2005/8/layout/chevron2"/>
    <dgm:cxn modelId="{5E02E061-CA80-2045-B346-CDAD0706B14B}" type="presParOf" srcId="{6075BC2C-CF40-B841-A509-48CC8FB68F52}" destId="{0610E9AC-07BD-3A4B-8A73-2BF60570F107}" srcOrd="2" destOrd="0" presId="urn:microsoft.com/office/officeart/2005/8/layout/chevron2"/>
    <dgm:cxn modelId="{5FDF3A45-1F77-8F41-85BA-249B0722E214}" type="presParOf" srcId="{0610E9AC-07BD-3A4B-8A73-2BF60570F107}" destId="{C3A451E0-A0FE-BC4E-BF2E-A91E7A40CEAE}" srcOrd="0" destOrd="0" presId="urn:microsoft.com/office/officeart/2005/8/layout/chevron2"/>
    <dgm:cxn modelId="{5064EFB0-2DAD-BC41-BBA4-407B0453F812}" type="presParOf" srcId="{0610E9AC-07BD-3A4B-8A73-2BF60570F107}" destId="{F0392524-0312-9943-9F2F-AF585A7F6DF6}" srcOrd="1" destOrd="0" presId="urn:microsoft.com/office/officeart/2005/8/layout/chevron2"/>
    <dgm:cxn modelId="{E8DF2779-0FE2-4445-ACE8-2AE2CC526637}" type="presParOf" srcId="{6075BC2C-CF40-B841-A509-48CC8FB68F52}" destId="{B5E5C8BA-EE9A-F54E-9954-B41FF599357A}" srcOrd="3" destOrd="0" presId="urn:microsoft.com/office/officeart/2005/8/layout/chevron2"/>
    <dgm:cxn modelId="{4E7829D8-10D5-5747-87C0-16B29F32CD81}" type="presParOf" srcId="{6075BC2C-CF40-B841-A509-48CC8FB68F52}" destId="{09599F63-297D-9640-8D83-4C1473D6D3D1}" srcOrd="4" destOrd="0" presId="urn:microsoft.com/office/officeart/2005/8/layout/chevron2"/>
    <dgm:cxn modelId="{E14875C6-516A-3243-8583-E6139743858A}" type="presParOf" srcId="{09599F63-297D-9640-8D83-4C1473D6D3D1}" destId="{74434DD7-EB96-C046-8DC5-13A9F8231D3A}" srcOrd="0" destOrd="0" presId="urn:microsoft.com/office/officeart/2005/8/layout/chevron2"/>
    <dgm:cxn modelId="{1391C94A-6DF4-9349-AA13-2B9EDB5068CC}" type="presParOf" srcId="{09599F63-297D-9640-8D83-4C1473D6D3D1}" destId="{AFC32360-A185-2C43-A892-62D4DAB699A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71C163-4ABA-F44B-AFBA-E6F7C0800939}">
      <dsp:nvSpPr>
        <dsp:cNvPr id="0" name=""/>
        <dsp:cNvSpPr/>
      </dsp:nvSpPr>
      <dsp:spPr>
        <a:xfrm rot="5400000">
          <a:off x="130388" y="-104850"/>
          <a:ext cx="1261435" cy="152221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Data Load</a:t>
          </a:r>
        </a:p>
      </dsp:txBody>
      <dsp:txXfrm rot="-5400000">
        <a:off x="0" y="25538"/>
        <a:ext cx="1522211" cy="1261435"/>
      </dsp:txXfrm>
    </dsp:sp>
    <dsp:sp modelId="{21FD16CE-9BF3-1844-9C0C-03ABADE469C4}">
      <dsp:nvSpPr>
        <dsp:cNvPr id="0" name=""/>
        <dsp:cNvSpPr/>
      </dsp:nvSpPr>
      <dsp:spPr>
        <a:xfrm rot="5400000">
          <a:off x="5413733" y="-3891518"/>
          <a:ext cx="600744" cy="838378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Loading Application data </a:t>
          </a:r>
        </a:p>
      </dsp:txBody>
      <dsp:txXfrm rot="-5400000">
        <a:off x="1522212" y="29329"/>
        <a:ext cx="8354461" cy="542092"/>
      </dsp:txXfrm>
    </dsp:sp>
    <dsp:sp modelId="{C3A451E0-A0FE-BC4E-BF2E-A91E7A40CEAE}">
      <dsp:nvSpPr>
        <dsp:cNvPr id="0" name=""/>
        <dsp:cNvSpPr/>
      </dsp:nvSpPr>
      <dsp:spPr>
        <a:xfrm rot="5400000">
          <a:off x="-326188" y="1389786"/>
          <a:ext cx="2174588" cy="152221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Data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Clean</a:t>
          </a:r>
        </a:p>
      </dsp:txBody>
      <dsp:txXfrm rot="-5400000">
        <a:off x="1" y="1824704"/>
        <a:ext cx="1522211" cy="652377"/>
      </dsp:txXfrm>
    </dsp:sp>
    <dsp:sp modelId="{F0392524-0312-9943-9F2F-AF585A7F6DF6}">
      <dsp:nvSpPr>
        <dsp:cNvPr id="0" name=""/>
        <dsp:cNvSpPr/>
      </dsp:nvSpPr>
      <dsp:spPr>
        <a:xfrm rot="5400000">
          <a:off x="5007364" y="-2421554"/>
          <a:ext cx="1413482" cy="838378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Analysing percentage of NAN’s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Dropping the columns greater than 15%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Merging certain columns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Checking Data imbalance for Target O, 1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Segregating the Data into defaulters vs non defaulters .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Analysing each column accordingly.  </a:t>
          </a:r>
        </a:p>
      </dsp:txBody>
      <dsp:txXfrm rot="-5400000">
        <a:off x="1522212" y="1132599"/>
        <a:ext cx="8314786" cy="1275480"/>
      </dsp:txXfrm>
    </dsp:sp>
    <dsp:sp modelId="{74434DD7-EB96-C046-8DC5-13A9F8231D3A}">
      <dsp:nvSpPr>
        <dsp:cNvPr id="0" name=""/>
        <dsp:cNvSpPr/>
      </dsp:nvSpPr>
      <dsp:spPr>
        <a:xfrm rot="5400000">
          <a:off x="-326188" y="3341000"/>
          <a:ext cx="2174588" cy="152221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Analysis &amp; Decision</a:t>
          </a:r>
        </a:p>
      </dsp:txBody>
      <dsp:txXfrm rot="-5400000">
        <a:off x="1" y="3775918"/>
        <a:ext cx="1522211" cy="652377"/>
      </dsp:txXfrm>
    </dsp:sp>
    <dsp:sp modelId="{AFC32360-A185-2C43-A892-62D4DAB699A7}">
      <dsp:nvSpPr>
        <dsp:cNvPr id="0" name=""/>
        <dsp:cNvSpPr/>
      </dsp:nvSpPr>
      <dsp:spPr>
        <a:xfrm rot="5400000">
          <a:off x="5007364" y="-470340"/>
          <a:ext cx="1413482" cy="838378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Allocating bins to the continuous variables such as salary and performing the analysis.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Plotting histograms and density plot to analyse continuous variables.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Finally performing correlation to find out the columns that affect the decision.</a:t>
          </a:r>
        </a:p>
      </dsp:txBody>
      <dsp:txXfrm rot="-5400000">
        <a:off x="1522212" y="3083813"/>
        <a:ext cx="8314786" cy="1275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7344609-CBF8-534E-85BD-743D63415249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F605E8A-2672-1A4A-A229-F4E573FEF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386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44609-CBF8-534E-85BD-743D63415249}" type="datetimeFigureOut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05E8A-2672-1A4A-A229-F4E573FEF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569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44609-CBF8-534E-85BD-743D63415249}" type="datetimeFigureOut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05E8A-2672-1A4A-A229-F4E573FEF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179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44609-CBF8-534E-85BD-743D63415249}" type="datetimeFigureOut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05E8A-2672-1A4A-A229-F4E573FEFE6A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327648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44609-CBF8-534E-85BD-743D63415249}" type="datetimeFigureOut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05E8A-2672-1A4A-A229-F4E573FEF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463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44609-CBF8-534E-85BD-743D63415249}" type="datetimeFigureOut">
              <a:rPr lang="en-US" smtClean="0"/>
              <a:t>9/9/19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05E8A-2672-1A4A-A229-F4E573FEF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7425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44609-CBF8-534E-85BD-743D63415249}" type="datetimeFigureOut">
              <a:rPr lang="en-US" smtClean="0"/>
              <a:t>9/9/19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05E8A-2672-1A4A-A229-F4E573FEF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9117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44609-CBF8-534E-85BD-743D63415249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05E8A-2672-1A4A-A229-F4E573FEF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3073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44609-CBF8-534E-85BD-743D63415249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05E8A-2672-1A4A-A229-F4E573FEF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419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44609-CBF8-534E-85BD-743D63415249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05E8A-2672-1A4A-A229-F4E573FEF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98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44609-CBF8-534E-85BD-743D63415249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05E8A-2672-1A4A-A229-F4E573FEF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366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44609-CBF8-534E-85BD-743D63415249}" type="datetimeFigureOut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05E8A-2672-1A4A-A229-F4E573FEF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940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44609-CBF8-534E-85BD-743D63415249}" type="datetimeFigureOut">
              <a:rPr lang="en-US" smtClean="0"/>
              <a:t>9/9/19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05E8A-2672-1A4A-A229-F4E573FEF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34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44609-CBF8-534E-85BD-743D63415249}" type="datetimeFigureOut">
              <a:rPr lang="en-US" smtClean="0"/>
              <a:t>9/9/19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05E8A-2672-1A4A-A229-F4E573FEF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5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44609-CBF8-534E-85BD-743D63415249}" type="datetimeFigureOut">
              <a:rPr lang="en-US" smtClean="0"/>
              <a:t>9/9/19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05E8A-2672-1A4A-A229-F4E573FEF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388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44609-CBF8-534E-85BD-743D63415249}" type="datetimeFigureOut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05E8A-2672-1A4A-A229-F4E573FEF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523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44609-CBF8-534E-85BD-743D63415249}" type="datetimeFigureOut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05E8A-2672-1A4A-A229-F4E573FEF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16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44609-CBF8-534E-85BD-743D63415249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05E8A-2672-1A4A-A229-F4E573FEF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7251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B2CF3-E91D-8949-BE27-AE658E1E22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34937" y="1624168"/>
            <a:ext cx="7393258" cy="2356817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Stencil" pitchFamily="82" charset="77"/>
              </a:rPr>
              <a:t>EDA</a:t>
            </a:r>
            <a:br>
              <a:rPr lang="en-US" sz="5400" dirty="0">
                <a:latin typeface="Stencil" pitchFamily="82" charset="77"/>
              </a:rPr>
            </a:br>
            <a:r>
              <a:rPr lang="en-US" sz="5400" dirty="0">
                <a:latin typeface="Stencil" pitchFamily="82" charset="77"/>
              </a:rPr>
              <a:t>Case Study Presentation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01A1C7-A5E9-8C4F-8776-A54F93FE4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7999" y="5274527"/>
            <a:ext cx="4512527" cy="814039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b="1" dirty="0" err="1"/>
              <a:t>Archit</a:t>
            </a:r>
            <a:r>
              <a:rPr lang="en-US" b="1" dirty="0"/>
              <a:t> Srivastav  &amp;</a:t>
            </a:r>
          </a:p>
          <a:p>
            <a:pPr algn="r"/>
            <a:r>
              <a:rPr lang="en-US" b="1" dirty="0"/>
              <a:t> Mohit Yadav</a:t>
            </a:r>
          </a:p>
        </p:txBody>
      </p:sp>
    </p:spTree>
    <p:extLst>
      <p:ext uri="{BB962C8B-B14F-4D97-AF65-F5344CB8AC3E}">
        <p14:creationId xmlns:p14="http://schemas.microsoft.com/office/powerpoint/2010/main" val="3204485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2A835E-DB0D-6048-92E6-04BF59FA68B1}"/>
              </a:ext>
            </a:extLst>
          </p:cNvPr>
          <p:cNvSpPr/>
          <p:nvPr/>
        </p:nvSpPr>
        <p:spPr>
          <a:xfrm>
            <a:off x="1029629" y="1011485"/>
            <a:ext cx="41445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People having less than 5 years employment tend to be more in the defaulters list.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F3D5A6-078E-4749-AE69-FBDF686923C0}"/>
              </a:ext>
            </a:extLst>
          </p:cNvPr>
          <p:cNvSpPr/>
          <p:nvPr/>
        </p:nvSpPr>
        <p:spPr>
          <a:xfrm>
            <a:off x="5612780" y="1011485"/>
            <a:ext cx="59844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defRPr/>
            </a:pPr>
            <a:r>
              <a:rPr lang="en-IN" dirty="0"/>
              <a:t>Client’s with more than 5 but less than 10 observations of social surroundings with observable 30 DPD (days past due) default , are tend to have high default rate.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005760-F317-904B-93B7-4815319C1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248" y="2632948"/>
            <a:ext cx="5137459" cy="35031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0B70F2-DB35-DD44-9673-4873552EC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66" y="2638445"/>
            <a:ext cx="4584700" cy="349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065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54B52A-BC7F-5348-9319-817A0FBB3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324" y="1115122"/>
            <a:ext cx="6683713" cy="52289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52D526-19CB-9143-A4CD-62C1C2A1B780}"/>
              </a:ext>
            </a:extLst>
          </p:cNvPr>
          <p:cNvSpPr/>
          <p:nvPr/>
        </p:nvSpPr>
        <p:spPr>
          <a:xfrm>
            <a:off x="8619893" y="2710857"/>
            <a:ext cx="34011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It is observed that the clients with higher annuity, tends to be more inclined towards defaulters list.</a:t>
            </a:r>
          </a:p>
        </p:txBody>
      </p:sp>
    </p:spTree>
    <p:extLst>
      <p:ext uri="{BB962C8B-B14F-4D97-AF65-F5344CB8AC3E}">
        <p14:creationId xmlns:p14="http://schemas.microsoft.com/office/powerpoint/2010/main" val="677175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95E56-4964-5D4D-8394-06563E16C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48B3E-2184-4440-BE9A-B6384E976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the analysis given, following are the recommendations: </a:t>
            </a:r>
          </a:p>
          <a:p>
            <a:pPr lvl="1"/>
            <a:r>
              <a:rPr lang="en-US" dirty="0"/>
              <a:t> The loan should be carefully given to the clients with more number of family, children. </a:t>
            </a:r>
          </a:p>
          <a:p>
            <a:pPr lvl="1"/>
            <a:r>
              <a:rPr lang="en-US" dirty="0"/>
              <a:t>Young clients are tend to be more in the default rate, thus bank should carefully mend their terms when giving them loan. </a:t>
            </a:r>
          </a:p>
          <a:p>
            <a:pPr lvl="1"/>
            <a:r>
              <a:rPr lang="en-US" dirty="0"/>
              <a:t>Client scrutiny is highly important when giving large amount loans. </a:t>
            </a:r>
          </a:p>
          <a:p>
            <a:pPr lvl="1"/>
            <a:r>
              <a:rPr lang="en-US" dirty="0"/>
              <a:t>Strict guidelines should be made for clients with either no job or with less years  of employment, as they are more inclined towards defaulters section .</a:t>
            </a:r>
          </a:p>
        </p:txBody>
      </p:sp>
    </p:spTree>
    <p:extLst>
      <p:ext uri="{BB962C8B-B14F-4D97-AF65-F5344CB8AC3E}">
        <p14:creationId xmlns:p14="http://schemas.microsoft.com/office/powerpoint/2010/main" val="267503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B51A7-B656-7A41-A35B-3FA12CAAA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3465" y="2334743"/>
            <a:ext cx="6849648" cy="1478570"/>
          </a:xfrm>
        </p:spPr>
        <p:txBody>
          <a:bodyPr>
            <a:normAutofit/>
          </a:bodyPr>
          <a:lstStyle/>
          <a:p>
            <a:r>
              <a:rPr lang="en-US" sz="8000" dirty="0">
                <a:latin typeface="Stencil" pitchFamily="82" charset="77"/>
              </a:rPr>
              <a:t>THANK</a:t>
            </a:r>
            <a:r>
              <a:rPr lang="en-US" sz="8000" dirty="0"/>
              <a:t> </a:t>
            </a:r>
            <a:r>
              <a:rPr lang="en-US" sz="8000" dirty="0">
                <a:latin typeface="Stencil" pitchFamily="82" charset="77"/>
              </a:rPr>
              <a:t>YOU !! </a:t>
            </a:r>
          </a:p>
        </p:txBody>
      </p:sp>
    </p:spTree>
    <p:extLst>
      <p:ext uri="{BB962C8B-B14F-4D97-AF65-F5344CB8AC3E}">
        <p14:creationId xmlns:p14="http://schemas.microsoft.com/office/powerpoint/2010/main" val="3092717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2B81B-DD6C-2F45-8C04-9374EC30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67357"/>
          </a:xfrm>
        </p:spPr>
        <p:txBody>
          <a:bodyPr/>
          <a:lstStyle/>
          <a:p>
            <a:r>
              <a:rPr lang="en-US" dirty="0"/>
              <a:t>Flow of the Solution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8FCC65D-F871-D341-AD9F-52CC74CD8B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4048765"/>
              </p:ext>
            </p:extLst>
          </p:nvPr>
        </p:nvGraphicFramePr>
        <p:xfrm>
          <a:off x="1141412" y="1285875"/>
          <a:ext cx="9905999" cy="5214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70891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36D09-DDD9-BD48-9502-0F5076CB7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38796"/>
          </a:xfrm>
        </p:spPr>
        <p:txBody>
          <a:bodyPr>
            <a:normAutofit/>
          </a:bodyPr>
          <a:lstStyle/>
          <a:p>
            <a:r>
              <a:rPr lang="en-US" dirty="0" err="1"/>
              <a:t>analySIS</a:t>
            </a:r>
            <a:r>
              <a:rPr lang="en-US" dirty="0"/>
              <a:t>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CB50CF5-AE39-394A-BE7A-9E19B56D4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57314"/>
            <a:ext cx="9905999" cy="5172074"/>
          </a:xfrm>
        </p:spPr>
        <p:txBody>
          <a:bodyPr/>
          <a:lstStyle/>
          <a:p>
            <a:r>
              <a:rPr lang="en-US" dirty="0"/>
              <a:t>The analysis concluded that following columns majorly contributes to the difficulty in repayment of the loans: </a:t>
            </a:r>
          </a:p>
          <a:p>
            <a:pPr lvl="1"/>
            <a:r>
              <a:rPr lang="en-US" b="1" dirty="0"/>
              <a:t>Count of Family members </a:t>
            </a:r>
          </a:p>
          <a:p>
            <a:pPr lvl="1"/>
            <a:r>
              <a:rPr lang="en-US" b="1" dirty="0"/>
              <a:t>Loan Annuity </a:t>
            </a:r>
          </a:p>
          <a:p>
            <a:pPr lvl="1"/>
            <a:r>
              <a:rPr lang="en-US" b="1" dirty="0"/>
              <a:t>Credit amount of the loan </a:t>
            </a:r>
          </a:p>
          <a:p>
            <a:pPr lvl="1"/>
            <a:r>
              <a:rPr lang="en-US" b="1" dirty="0"/>
              <a:t>Count of Children </a:t>
            </a:r>
          </a:p>
          <a:p>
            <a:pPr lvl="1"/>
            <a:r>
              <a:rPr lang="en-US" b="1" dirty="0"/>
              <a:t>Price of the goods for which loan was given </a:t>
            </a:r>
          </a:p>
          <a:p>
            <a:pPr lvl="1"/>
            <a:r>
              <a:rPr lang="en-US" b="1" dirty="0"/>
              <a:t>Employment type</a:t>
            </a:r>
          </a:p>
          <a:p>
            <a:pPr lvl="1"/>
            <a:r>
              <a:rPr lang="en-US" b="1" dirty="0"/>
              <a:t>Observation count social circle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475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34B81-521F-8049-A24D-94A8A84BA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81633"/>
            <a:ext cx="9905998" cy="895957"/>
          </a:xfrm>
        </p:spPr>
        <p:txBody>
          <a:bodyPr/>
          <a:lstStyle/>
          <a:p>
            <a:r>
              <a:rPr lang="en-US" dirty="0"/>
              <a:t>Correlation Matrix for Target 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3E5B63B-8133-9445-9AFB-BE9686CCBC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882317"/>
            <a:ext cx="10023892" cy="581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33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2E102-9BE5-7743-A8C7-9184A359E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49861"/>
          </a:xfrm>
        </p:spPr>
        <p:txBody>
          <a:bodyPr/>
          <a:lstStyle/>
          <a:p>
            <a:r>
              <a:rPr lang="en-US" dirty="0"/>
              <a:t>Important Column wise Analysis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82789B5-01F0-E74A-8173-DF94692714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1397199"/>
              </p:ext>
            </p:extLst>
          </p:nvPr>
        </p:nvGraphicFramePr>
        <p:xfrm>
          <a:off x="1141413" y="1555750"/>
          <a:ext cx="9905998" cy="5030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5526">
                  <a:extLst>
                    <a:ext uri="{9D8B030D-6E8A-4147-A177-3AD203B41FA5}">
                      <a16:colId xmlns:a16="http://schemas.microsoft.com/office/drawing/2014/main" val="2875877604"/>
                    </a:ext>
                  </a:extLst>
                </a:gridCol>
                <a:gridCol w="2729947">
                  <a:extLst>
                    <a:ext uri="{9D8B030D-6E8A-4147-A177-3AD203B41FA5}">
                      <a16:colId xmlns:a16="http://schemas.microsoft.com/office/drawing/2014/main" val="713455292"/>
                    </a:ext>
                  </a:extLst>
                </a:gridCol>
                <a:gridCol w="5640525">
                  <a:extLst>
                    <a:ext uri="{9D8B030D-6E8A-4147-A177-3AD203B41FA5}">
                      <a16:colId xmlns:a16="http://schemas.microsoft.com/office/drawing/2014/main" val="2270612323"/>
                    </a:ext>
                  </a:extLst>
                </a:gridCol>
              </a:tblGrid>
              <a:tr h="563731">
                <a:tc>
                  <a:txBody>
                    <a:bodyPr/>
                    <a:lstStyle/>
                    <a:p>
                      <a:r>
                        <a:rPr lang="en-US" dirty="0"/>
                        <a:t>Sr.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001858"/>
                  </a:ext>
                </a:extLst>
              </a:tr>
              <a:tr h="744475">
                <a:tc>
                  <a:txBody>
                    <a:bodyPr/>
                    <a:lstStyle/>
                    <a:p>
                      <a:r>
                        <a:rPr lang="en-US" dirty="0"/>
                        <a:t> 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Loan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Cash loans have higher defaulter rates by about 3% higher than revolving loans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586734"/>
                  </a:ext>
                </a:extLst>
              </a:tr>
              <a:tr h="744475">
                <a:tc>
                  <a:txBody>
                    <a:bodyPr/>
                    <a:lstStyle/>
                    <a:p>
                      <a:r>
                        <a:rPr lang="en-US" dirty="0"/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Employment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Unemployed in this case are majorly into the category of defaulters.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44421"/>
                  </a:ext>
                </a:extLst>
              </a:tr>
              <a:tr h="744475">
                <a:tc>
                  <a:txBody>
                    <a:bodyPr/>
                    <a:lstStyle/>
                    <a:p>
                      <a:r>
                        <a:rPr lang="en-US" dirty="0"/>
                        <a:t>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 of Children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 having more children are more likely to be in the defaulters list.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509332"/>
                  </a:ext>
                </a:extLst>
              </a:tr>
              <a:tr h="744475">
                <a:tc>
                  <a:txBody>
                    <a:bodyPr/>
                    <a:lstStyle/>
                    <a:p>
                      <a:r>
                        <a:rPr lang="en-US" dirty="0"/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AMT_CREDIT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the loan amount crosses 600000, the default rate pre dominates the </a:t>
                      </a:r>
                      <a:r>
                        <a:rPr lang="en-US" dirty="0" err="1"/>
                        <a:t>repayer</a:t>
                      </a:r>
                      <a:r>
                        <a:rPr lang="en-US" dirty="0"/>
                        <a:t> rate.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604424"/>
                  </a:ext>
                </a:extLst>
              </a:tr>
              <a:tr h="744475">
                <a:tc>
                  <a:txBody>
                    <a:bodyPr/>
                    <a:lstStyle/>
                    <a:p>
                      <a:r>
                        <a:rPr lang="en-US" dirty="0"/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 of Family Members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Higher the number of family members , more is the default rate.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834160"/>
                  </a:ext>
                </a:extLst>
              </a:tr>
              <a:tr h="744475">
                <a:tc>
                  <a:txBody>
                    <a:bodyPr/>
                    <a:lstStyle/>
                    <a:p>
                      <a:r>
                        <a:rPr lang="en-US" dirty="0"/>
                        <a:t>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under the age of 20 tend to be more in the defaulters list.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3868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3744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E84F7-2F76-CC46-AF30-BE1A1E657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A38A62-2F6E-CE4A-9618-8B4742DF3BA4}"/>
              </a:ext>
            </a:extLst>
          </p:cNvPr>
          <p:cNvSpPr txBox="1">
            <a:spLocks/>
          </p:cNvSpPr>
          <p:nvPr/>
        </p:nvSpPr>
        <p:spPr>
          <a:xfrm>
            <a:off x="1141412" y="307091"/>
            <a:ext cx="9905998" cy="1049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Important Column wise Analysis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BA4BC695-4F27-3F48-BA65-B0AC615BB0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7657762"/>
              </p:ext>
            </p:extLst>
          </p:nvPr>
        </p:nvGraphicFramePr>
        <p:xfrm>
          <a:off x="1141413" y="1555750"/>
          <a:ext cx="9905998" cy="3241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5526">
                  <a:extLst>
                    <a:ext uri="{9D8B030D-6E8A-4147-A177-3AD203B41FA5}">
                      <a16:colId xmlns:a16="http://schemas.microsoft.com/office/drawing/2014/main" val="2875877604"/>
                    </a:ext>
                  </a:extLst>
                </a:gridCol>
                <a:gridCol w="2729947">
                  <a:extLst>
                    <a:ext uri="{9D8B030D-6E8A-4147-A177-3AD203B41FA5}">
                      <a16:colId xmlns:a16="http://schemas.microsoft.com/office/drawing/2014/main" val="713455292"/>
                    </a:ext>
                  </a:extLst>
                </a:gridCol>
                <a:gridCol w="5640525">
                  <a:extLst>
                    <a:ext uri="{9D8B030D-6E8A-4147-A177-3AD203B41FA5}">
                      <a16:colId xmlns:a16="http://schemas.microsoft.com/office/drawing/2014/main" val="2270612323"/>
                    </a:ext>
                  </a:extLst>
                </a:gridCol>
              </a:tblGrid>
              <a:tr h="563731">
                <a:tc>
                  <a:txBody>
                    <a:bodyPr/>
                    <a:lstStyle/>
                    <a:p>
                      <a:r>
                        <a:rPr lang="en-US" dirty="0"/>
                        <a:t>Sr.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001858"/>
                  </a:ext>
                </a:extLst>
              </a:tr>
              <a:tr h="744475">
                <a:tc>
                  <a:txBody>
                    <a:bodyPr/>
                    <a:lstStyle/>
                    <a:p>
                      <a:r>
                        <a:rPr lang="en-US" dirty="0"/>
                        <a:t> 7.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Years Employed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having less than 5 years tend to be more in the defaulters list.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586734"/>
                  </a:ext>
                </a:extLst>
              </a:tr>
              <a:tr h="744475">
                <a:tc>
                  <a:txBody>
                    <a:bodyPr/>
                    <a:lstStyle/>
                    <a:p>
                      <a:r>
                        <a:rPr lang="en-US" dirty="0"/>
                        <a:t>8.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OBS_30_CNT_SOCIAL_CIRCLE</a:t>
                      </a:r>
                      <a:endParaRPr lang="en-IN" dirty="0">
                        <a:effectLst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Client’s with more than 5 but less than 10 observations of social surroundings with observable 30 DPD (days past due) default , are tend to have high default rate. </a:t>
                      </a:r>
                      <a:endParaRPr lang="en-IN" dirty="0">
                        <a:effectLst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44421"/>
                  </a:ext>
                </a:extLst>
              </a:tr>
              <a:tr h="744475">
                <a:tc>
                  <a:txBody>
                    <a:bodyPr/>
                    <a:lstStyle/>
                    <a:p>
                      <a:r>
                        <a:rPr lang="en-US" dirty="0"/>
                        <a:t>9.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Loan Annuity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 is observed that the clients with higher annuity, tends to be more inclined towards defaulters list.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509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9451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A496BD-6CF4-9447-B302-71D8A3094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072" y="1973766"/>
            <a:ext cx="4858200" cy="4572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9C3ECB2-A19D-A144-90E5-2A7AA2496285}"/>
              </a:ext>
            </a:extLst>
          </p:cNvPr>
          <p:cNvSpPr/>
          <p:nvPr/>
        </p:nvSpPr>
        <p:spPr>
          <a:xfrm>
            <a:off x="1092811" y="1004048"/>
            <a:ext cx="40107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Cash loans have higher defaulter rates by about 3% higher than revolving loans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58DBE-A3FA-4043-A8C9-3F2E6DFA5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054" y="1650378"/>
            <a:ext cx="5295878" cy="50626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914DC1-CA71-444D-8006-0695EEFF6FA2}"/>
              </a:ext>
            </a:extLst>
          </p:cNvPr>
          <p:cNvSpPr/>
          <p:nvPr/>
        </p:nvSpPr>
        <p:spPr>
          <a:xfrm>
            <a:off x="6304157" y="68088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Unemployed in this case are majorly into the category of defaulters.</a:t>
            </a:r>
          </a:p>
        </p:txBody>
      </p:sp>
    </p:spTree>
    <p:extLst>
      <p:ext uri="{BB962C8B-B14F-4D97-AF65-F5344CB8AC3E}">
        <p14:creationId xmlns:p14="http://schemas.microsoft.com/office/powerpoint/2010/main" val="1548655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0109FA-11CA-CB47-8904-F973DC555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02" y="1837008"/>
            <a:ext cx="5100883" cy="38835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465AE9-5D90-F94E-9164-333B5E996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709" y="1758808"/>
            <a:ext cx="4917970" cy="45049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2AC3B8-BAE5-1D44-9969-F17DCF383905}"/>
              </a:ext>
            </a:extLst>
          </p:cNvPr>
          <p:cNvSpPr/>
          <p:nvPr/>
        </p:nvSpPr>
        <p:spPr>
          <a:xfrm>
            <a:off x="6293005" y="697172"/>
            <a:ext cx="55384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As the loan amount crosses 600000, the default rate pre dominates the </a:t>
            </a:r>
            <a:r>
              <a:rPr lang="en-US" dirty="0" err="1"/>
              <a:t>repayer</a:t>
            </a:r>
            <a:r>
              <a:rPr lang="en-US" dirty="0"/>
              <a:t> rate.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D6C6D7-0960-7744-A253-628EA9AA6639}"/>
              </a:ext>
            </a:extLst>
          </p:cNvPr>
          <p:cNvSpPr/>
          <p:nvPr/>
        </p:nvSpPr>
        <p:spPr>
          <a:xfrm>
            <a:off x="813083" y="814258"/>
            <a:ext cx="47467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One having more children are more likely to be in the defaulters list. </a:t>
            </a:r>
          </a:p>
        </p:txBody>
      </p:sp>
    </p:spTree>
    <p:extLst>
      <p:ext uri="{BB962C8B-B14F-4D97-AF65-F5344CB8AC3E}">
        <p14:creationId xmlns:p14="http://schemas.microsoft.com/office/powerpoint/2010/main" val="478516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6E938F-E0EC-4148-B512-A139CECE9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217" y="2187497"/>
            <a:ext cx="4902200" cy="3352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99EA87-4599-784A-94FD-A2141C154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83" y="2187497"/>
            <a:ext cx="4838700" cy="3352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189594-CA0A-F34A-AEDA-691A2B281EEB}"/>
              </a:ext>
            </a:extLst>
          </p:cNvPr>
          <p:cNvSpPr/>
          <p:nvPr/>
        </p:nvSpPr>
        <p:spPr>
          <a:xfrm>
            <a:off x="745583" y="994537"/>
            <a:ext cx="4838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Higher the number of family members , more is the default rate.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CFF61E-926E-3A47-BFC9-CC87D86548B8}"/>
              </a:ext>
            </a:extLst>
          </p:cNvPr>
          <p:cNvSpPr/>
          <p:nvPr/>
        </p:nvSpPr>
        <p:spPr>
          <a:xfrm>
            <a:off x="6404517" y="1011485"/>
            <a:ext cx="50419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People under the age of 20 tend to be more in the defaulters list.</a:t>
            </a:r>
          </a:p>
        </p:txBody>
      </p:sp>
    </p:spTree>
    <p:extLst>
      <p:ext uri="{BB962C8B-B14F-4D97-AF65-F5344CB8AC3E}">
        <p14:creationId xmlns:p14="http://schemas.microsoft.com/office/powerpoint/2010/main" val="35557522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{C409A7AD-F8DC-6F47-88E9-8957235F8521}tf10001122</Template>
  <TotalTime>209</TotalTime>
  <Words>610</Words>
  <Application>Microsoft Macintosh PowerPoint</Application>
  <PresentationFormat>Widescreen</PresentationFormat>
  <Paragraphs>79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Stencil</vt:lpstr>
      <vt:lpstr>Tw Cen MT</vt:lpstr>
      <vt:lpstr>Circuit</vt:lpstr>
      <vt:lpstr>EDA Case Study Presentation </vt:lpstr>
      <vt:lpstr>Flow of the Solution </vt:lpstr>
      <vt:lpstr>analySIS </vt:lpstr>
      <vt:lpstr>Correlation Matrix for Target 1</vt:lpstr>
      <vt:lpstr>Important Column wise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Recommendations</vt:lpstr>
      <vt:lpstr>THANK YOU !!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EDA Case Study Presentation </dc:title>
  <dc:creator>Microsoft Office User</dc:creator>
  <cp:lastModifiedBy>Microsoft Office User</cp:lastModifiedBy>
  <cp:revision>16</cp:revision>
  <dcterms:created xsi:type="dcterms:W3CDTF">2019-09-08T12:17:13Z</dcterms:created>
  <dcterms:modified xsi:type="dcterms:W3CDTF">2019-09-09T17:37:47Z</dcterms:modified>
</cp:coreProperties>
</file>